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77" r:id="rId3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1" r:id="rId17"/>
  </p:sldIdLst>
  <p:sldSz cx="9144000" cy="5143500"/>
  <p:notesSz cx="6858000" cy="9144000"/>
  <p:embeddedFontLst>
    <p:embeddedFont>
      <p:font typeface="Roboto Slab"/>
      <p:regular r:id="rId21"/>
    </p:embeddedFont>
    <p:embeddedFont>
      <p:font typeface="Source Sans Pro" panose="020B0503030403020204"/>
      <p:regular r:id="rId22"/>
    </p:embeddedFont>
    <p:embeddedFont>
      <p:font typeface="Formal436 BT" panose="03060802040302020203" charset="0"/>
      <p:regular r:id="rId23"/>
    </p:embeddedFont>
    <p:embeddedFont>
      <p:font typeface="Arial Rounded MT Bold" panose="020F0704030504030204" charset="0"/>
      <p:regular r:id="rId24"/>
    </p:embeddedFont>
    <p:embeddedFont>
      <p:font typeface="Carmina Lt BT" panose="0207050206030A0A0404" charset="0"/>
      <p:italic r:id="rId25"/>
    </p:embeddedFont>
    <p:embeddedFont>
      <p:font typeface="Comic Sans MS" panose="030F07020303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" d="1"/>
          <a:sy n="1" d="1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88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6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0" name="Google Shape;6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Google Shape;72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0" name="Google Shape;73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81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6" name="Google Shape;82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94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3" name="Google Shape;95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/>
      <p:sp>
        <p:nvSpPr>
          <p:cNvPr id="1048669" name="Slide Image Placeholder 1"/>
          <p:cNvSpPr/>
          <p:nvPr>
            <p:ph type="sldImg" idx="2"/>
          </p:nvPr>
        </p:nvSpPr>
        <p:spPr/>
      </p:sp>
      <p:sp>
        <p:nvSpPr>
          <p:cNvPr id="1048670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3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/>
        </p:txBody>
      </p:sp>
      <p:sp>
        <p:nvSpPr>
          <p:cNvPr id="1048580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1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2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3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4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5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6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7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8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9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0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1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2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3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4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7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77" name="Google Shape;65;p1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9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/>
        </p:txBody>
      </p:sp>
      <p:sp>
        <p:nvSpPr>
          <p:cNvPr id="1048618" name="Google Shape;28;p3"/>
          <p:cNvSpPr txBox="1"/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8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30;p4"/>
          <p:cNvPicPr preferRelativeResize="0"/>
          <p:nvPr/>
        </p:nvPicPr>
        <p:blipFill rotWithShape="1">
          <a:blip r:embed="rId2"/>
          <a:srcRect l="19" r="19"/>
          <a:stretch>
            <a:fillRect/>
          </a:stretch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8" name="Google Shape;31;p4"/>
          <p:cNvSpPr txBox="1"/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/>
        </p:txBody>
      </p:sp>
      <p:grpSp>
        <p:nvGrpSpPr>
          <p:cNvPr id="59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1048679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chemeClr val="accent1"/>
                  </a:solidFill>
                  <a:latin typeface="Source Sans Pro" panose="020B0503030403020204"/>
                  <a:ea typeface="Source Sans Pro" panose="020B0503030403020204"/>
                  <a:cs typeface="Source Sans Pro" panose="020B0503030403020204"/>
                  <a:sym typeface="Source Sans Pro" panose="020B0503030403020204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endParaRPr>
            </a:p>
          </p:txBody>
        </p:sp>
        <p:sp>
          <p:nvSpPr>
            <p:cNvPr id="1048680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1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3145737" name="Google Shape;36;p4"/>
          <p:cNvCxnSpPr>
            <a:endCxn id="1048680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8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9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82" name="Google Shape;39;p4"/>
          <p:cNvSpPr txBox="1"/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</a:lvl1pPr>
            <a:lvl2pPr lvl="1" algn="ctr">
              <a:buNone/>
            </a:lvl2pPr>
            <a:lvl3pPr lvl="2" algn="ctr">
              <a:buNone/>
            </a:lvl3pPr>
            <a:lvl4pPr lvl="3" algn="ctr">
              <a:buNone/>
            </a:lvl4pPr>
            <a:lvl5pPr lvl="4" algn="ctr">
              <a:buNone/>
            </a:lvl5pPr>
            <a:lvl6pPr lvl="5" algn="ctr">
              <a:buNone/>
            </a:lvl6pPr>
            <a:lvl7pPr lvl="6" algn="ctr">
              <a:buNone/>
            </a:lvl7pPr>
            <a:lvl8pPr lvl="7" algn="ctr">
              <a:buNone/>
            </a:lvl8pPr>
            <a:lvl9pPr lvl="8" algn="ctr">
              <a:buNone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52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65" name="Google Shape;42;p5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48666" name="Google Shape;43;p5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02" name="Google Shape;46;p6"/>
          <p:cNvSpPr txBox="1"/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8603" name="Google Shape;47;p6"/>
          <p:cNvSpPr txBox="1"/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8604" name="Google Shape;48;p6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56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72" name="Google Shape;51;p7"/>
          <p:cNvSpPr txBox="1"/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3" name="Google Shape;52;p7"/>
          <p:cNvSpPr txBox="1"/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4" name="Google Shape;53;p7"/>
          <p:cNvSpPr txBox="1"/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lvl9pPr>
          </a:lstStyle>
          <a:p/>
        </p:txBody>
      </p:sp>
      <p:sp>
        <p:nvSpPr>
          <p:cNvPr id="1048675" name="Google Shape;54;p7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</a:lvl9pPr>
          </a:lstStyle>
          <a:p/>
        </p:txBody>
      </p:sp>
      <p:sp>
        <p:nvSpPr>
          <p:cNvPr id="1048684" name="Google Shape;57;p8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Google Shape;59;p9"/>
          <p:cNvSpPr txBox="1"/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48686" name="Google Shape;60;p9"/>
          <p:cNvSpPr txBox="1"/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</a:lvl1pPr>
            <a:lvl2pPr lvl="1" algn="ctr">
              <a:buNone/>
            </a:lvl2pPr>
            <a:lvl3pPr lvl="2" algn="ctr">
              <a:buNone/>
            </a:lvl3pPr>
            <a:lvl4pPr lvl="3" algn="ctr">
              <a:buNone/>
            </a:lvl4pPr>
            <a:lvl5pPr lvl="4" algn="ctr">
              <a:buNone/>
            </a:lvl5pPr>
            <a:lvl6pPr lvl="5" algn="ctr">
              <a:buNone/>
            </a:lvl6pPr>
            <a:lvl7pPr lvl="6" algn="ctr">
              <a:buNone/>
            </a:lvl7pPr>
            <a:lvl8pPr lvl="7" algn="ctr">
              <a:buNone/>
            </a:lvl8pPr>
            <a:lvl9pPr lvl="8" algn="ctr">
              <a:buNone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Google Shape;62;p10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/>
          <a:stretch>
            <a:fillRect/>
          </a:stretch>
        </a:blip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1048578" name="Google Shape;8;p1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tncovidbeds.tnega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8.xml"/><Relationship Id="rId1" Type="http://schemas.openxmlformats.org/officeDocument/2006/relationships/hyperlink" Target="https://github.com/sujithselvaraj/Smart-Santika/tree/mai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70;p12"/>
          <p:cNvSpPr txBox="1"/>
          <p:nvPr>
            <p:ph type="ctrTitle"/>
          </p:nvPr>
        </p:nvSpPr>
        <p:spPr>
          <a:xfrm>
            <a:off x="1403350" y="2571750"/>
            <a:ext cx="6464300" cy="631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latin typeface="Formal436 BT" panose="03060802040302020203" charset="0"/>
                <a:cs typeface="Formal436 BT" panose="03060802040302020203" charset="0"/>
              </a:rPr>
              <a:t>TOPIC:SMART SANITKA</a:t>
            </a:r>
            <a:r>
              <a:rPr lang="en-US" altLang="en-GB">
                <a:latin typeface="Formal436 BT" panose="03060802040302020203" charset="0"/>
                <a:cs typeface="Formal436 BT" panose="03060802040302020203" charset="0"/>
              </a:rPr>
              <a:t> </a:t>
            </a:r>
            <a:endParaRPr lang="en-US" altLang="en-GB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596" name="Text Box 2"/>
          <p:cNvSpPr txBox="1"/>
          <p:nvPr/>
        </p:nvSpPr>
        <p:spPr>
          <a:xfrm>
            <a:off x="6588125" y="3291840"/>
            <a:ext cx="2419350" cy="16916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2">
                    <a:lumMod val="60000"/>
                    <a:lumOff val="4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TEAM MEMBERS:</a:t>
            </a:r>
            <a:endParaRPr lang="en-US" sz="1800" b="1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Sujith Selvaraj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Janani.R.S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 sz="18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597" name="Text Box 3"/>
          <p:cNvSpPr txBox="1"/>
          <p:nvPr/>
        </p:nvSpPr>
        <p:spPr>
          <a:xfrm>
            <a:off x="395605" y="3984625"/>
            <a:ext cx="402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olidFill>
                  <a:schemeClr val="accent2">
                    <a:lumMod val="60000"/>
                    <a:lumOff val="4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MENTOR: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  <a:p>
            <a:r>
              <a:rPr lang="en-US" sz="1800">
                <a:latin typeface="Formal436 BT" panose="03060802040302020203" charset="0"/>
                <a:cs typeface="Formal436 BT" panose="03060802040302020203" charset="0"/>
              </a:rPr>
              <a:t>Mr.Ganesh Prabhu,Asst.Prof ECE</a:t>
            </a:r>
            <a:endParaRPr lang="en-US" sz="1800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598" name="Text Box 4"/>
          <p:cNvSpPr txBox="1"/>
          <p:nvPr/>
        </p:nvSpPr>
        <p:spPr>
          <a:xfrm>
            <a:off x="2987675" y="3493770"/>
            <a:ext cx="3406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latin typeface="Formal436 BT" panose="03060802040302020203" charset="0"/>
                <a:cs typeface="Formal436 BT" panose="03060802040302020203" charset="0"/>
              </a:rPr>
              <a:t>TEAM: Tech_Minions</a:t>
            </a:r>
            <a:endParaRPr lang="en-US" sz="2000" b="1"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1" name="Picture 0" descr="WhatsApp Image 2021-07-29 at 9.56.16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0" y="880745"/>
            <a:ext cx="4879975" cy="1662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/>
      <p:pic>
        <p:nvPicPr>
          <p:cNvPr id="2097159" name="WhatsApp Video 2021-07-04 at 12.45.42 P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6985" y="0"/>
            <a:ext cx="9150985" cy="514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097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097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/>
      <p:sp>
        <p:nvSpPr>
          <p:cNvPr id="1048649" name="Title 1"/>
          <p:cNvSpPr/>
          <p:nvPr>
            <p:ph type="ctrTitle"/>
          </p:nvPr>
        </p:nvSpPr>
        <p:spPr>
          <a:xfrm>
            <a:off x="899595" y="267624"/>
            <a:ext cx="5832600" cy="1159800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REVENUE STREAM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60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581785"/>
            <a:ext cx="5814695" cy="291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/>
      <p:sp>
        <p:nvSpPr>
          <p:cNvPr id="1048650" name="Text Box 5"/>
          <p:cNvSpPr txBox="1"/>
          <p:nvPr/>
        </p:nvSpPr>
        <p:spPr>
          <a:xfrm>
            <a:off x="683895" y="555625"/>
            <a:ext cx="7217410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Arial Rounded MT Bold" panose="020F0704030504030204" charset="0"/>
                <a:cs typeface="Arial Rounded MT Bold" panose="020F0704030504030204" charset="0"/>
              </a:rPr>
              <a:t>To check the availability of bed,oxygen cylinders &amp; medicine through this Government server link. </a:t>
            </a: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1" name="Text Box 7"/>
          <p:cNvSpPr txBox="1"/>
          <p:nvPr/>
        </p:nvSpPr>
        <p:spPr>
          <a:xfrm>
            <a:off x="1259840" y="1779905"/>
            <a:ext cx="4961890" cy="929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rgbClr val="0070C0"/>
                </a:solidFill>
                <a:hlinkClick r:id="rId1" action="ppaction://hlinkfile"/>
              </a:rPr>
              <a:t>https://tncovidbeds.tnega.org/</a:t>
            </a:r>
            <a:endParaRPr lang="en-US" sz="2800">
              <a:solidFill>
                <a:srgbClr val="0070C0"/>
              </a:solidFill>
              <a:hlinkClick r:id="rId1" action="ppaction://hlinkfile"/>
            </a:endParaRPr>
          </a:p>
        </p:txBody>
      </p:sp>
      <p:sp>
        <p:nvSpPr>
          <p:cNvPr id="1048652" name="Text Box 2"/>
          <p:cNvSpPr txBox="1"/>
          <p:nvPr/>
        </p:nvSpPr>
        <p:spPr>
          <a:xfrm>
            <a:off x="539750" y="3435985"/>
            <a:ext cx="8265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US" sz="2400">
                <a:solidFill>
                  <a:schemeClr val="accent5">
                    <a:lumMod val="10000"/>
                  </a:schemeClr>
                </a:solidFill>
                <a:effectLst/>
                <a:latin typeface="Arial Rounded MT Bold" panose="020F0704030504030204" charset="0"/>
                <a:cs typeface="Arial Rounded MT Bold" panose="020F0704030504030204" charset="0"/>
              </a:rPr>
              <a:t>IOT based Ambulance tracking and Road clearance.</a:t>
            </a:r>
            <a:endParaRPr lang="en-US" sz="2400">
              <a:solidFill>
                <a:schemeClr val="accent5">
                  <a:lumMod val="10000"/>
                </a:schemeClr>
              </a:solidFill>
              <a:effectLst/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400">
                <a:solidFill>
                  <a:schemeClr val="accent5">
                    <a:lumMod val="10000"/>
                  </a:schemeClr>
                </a:solidFill>
                <a:effectLst/>
                <a:latin typeface="Arial Rounded MT Bold" panose="020F0704030504030204" charset="0"/>
                <a:cs typeface="Arial Rounded MT Bold" panose="020F0704030504030204" charset="0"/>
              </a:rPr>
              <a:t>Intelligent Road / Traffic monitoring for Ambulance alert  system.</a:t>
            </a:r>
            <a:endParaRPr lang="en-US" sz="2400">
              <a:solidFill>
                <a:schemeClr val="accent5">
                  <a:lumMod val="10000"/>
                </a:schemeClr>
              </a:solidFill>
              <a:effectLst/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3" name="Title 1"/>
          <p:cNvSpPr/>
          <p:nvPr/>
        </p:nvSpPr>
        <p:spPr>
          <a:xfrm>
            <a:off x="683895" y="2571750"/>
            <a:ext cx="5219065" cy="7854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br>
              <a:rPr lang="en-US" sz="4800">
                <a:latin typeface="Formal436 BT" panose="03060802040302020203" charset="0"/>
                <a:cs typeface="Formal436 BT" panose="03060802040302020203" charset="0"/>
              </a:rPr>
            </a:br>
            <a:r>
              <a:rPr lang="en-US" sz="4800">
                <a:latin typeface="Formal436 BT" panose="03060802040302020203" charset="0"/>
                <a:cs typeface="Formal436 BT" panose="03060802040302020203" charset="0"/>
                <a:sym typeface="+mn-ea"/>
              </a:rPr>
              <a:t>REFERENCE:</a:t>
            </a:r>
            <a:endParaRPr lang="en-US" sz="5400">
              <a:latin typeface="Formal436 BT" panose="03060802040302020203" charset="0"/>
              <a:cs typeface="Formal436 BT" panose="03060802040302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/>
      <p:sp>
        <p:nvSpPr>
          <p:cNvPr id="1048654" name="Title 1"/>
          <p:cNvSpPr/>
          <p:nvPr>
            <p:ph type="ctrTitle"/>
          </p:nvPr>
        </p:nvSpPr>
        <p:spPr>
          <a:xfrm>
            <a:off x="395605" y="195580"/>
            <a:ext cx="5832475" cy="847090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QUESTIONS???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55" name="Flowchart: Decision 4"/>
          <p:cNvSpPr/>
          <p:nvPr/>
        </p:nvSpPr>
        <p:spPr>
          <a:xfrm>
            <a:off x="1259840" y="1131570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1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56" name="Chevron 5"/>
          <p:cNvSpPr/>
          <p:nvPr/>
        </p:nvSpPr>
        <p:spPr>
          <a:xfrm>
            <a:off x="1835785" y="2909570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don’t we inform through phone call?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57" name="Flowchart: Decision 6"/>
          <p:cNvSpPr/>
          <p:nvPr/>
        </p:nvSpPr>
        <p:spPr>
          <a:xfrm>
            <a:off x="1259840" y="1995805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2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58" name="Flowchart: Decision 7"/>
          <p:cNvSpPr/>
          <p:nvPr/>
        </p:nvSpPr>
        <p:spPr>
          <a:xfrm>
            <a:off x="1259840" y="2860040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3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59" name="Flowchart: Decision 8"/>
          <p:cNvSpPr/>
          <p:nvPr/>
        </p:nvSpPr>
        <p:spPr>
          <a:xfrm>
            <a:off x="1259840" y="3724275"/>
            <a:ext cx="775335" cy="74676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>
                <a:latin typeface="Comic Sans MS" panose="030F0702030302020204" charset="0"/>
                <a:cs typeface="Comic Sans MS" panose="030F0702030302020204" charset="0"/>
              </a:rPr>
              <a:t>4</a:t>
            </a:r>
            <a:endParaRPr lang="en-US" sz="2000" b="1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048660" name="Chevron 9"/>
          <p:cNvSpPr/>
          <p:nvPr/>
        </p:nvSpPr>
        <p:spPr>
          <a:xfrm>
            <a:off x="1907540" y="1180465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LoRa?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1" name="Chevron 10"/>
          <p:cNvSpPr/>
          <p:nvPr/>
        </p:nvSpPr>
        <p:spPr>
          <a:xfrm>
            <a:off x="1907540" y="2045335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How it is Driver friendly?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2" name="Chevron 11"/>
          <p:cNvSpPr/>
          <p:nvPr/>
        </p:nvSpPr>
        <p:spPr>
          <a:xfrm>
            <a:off x="1907540" y="3822700"/>
            <a:ext cx="4392295" cy="6483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latin typeface="Arial Rounded MT Bold" panose="020F0704030504030204" charset="0"/>
                <a:cs typeface="Arial Rounded MT Bold" panose="020F0704030504030204" charset="0"/>
              </a:rPr>
              <a:t>Why not informing hospital from Ambulance?</a:t>
            </a:r>
            <a:endParaRPr 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63" name="Cloud Callout 12"/>
          <p:cNvSpPr/>
          <p:nvPr/>
        </p:nvSpPr>
        <p:spPr>
          <a:xfrm>
            <a:off x="6228080" y="3939540"/>
            <a:ext cx="2887345" cy="96266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accent6">
                    <a:lumMod val="10000"/>
                  </a:schemeClr>
                </a:solidFill>
                <a:latin typeface="Formal436 BT" panose="03060802040302020203" charset="0"/>
                <a:cs typeface="Formal436 BT" panose="03060802040302020203" charset="0"/>
              </a:rPr>
              <a:t>ANY OTHER  QUESTIONS ?</a:t>
            </a:r>
            <a:endParaRPr lang="en-US" sz="2000">
              <a:solidFill>
                <a:schemeClr val="accent6">
                  <a:lumMod val="10000"/>
                </a:schemeClr>
              </a:solidFill>
              <a:latin typeface="Formal436 BT" panose="03060802040302020203" charset="0"/>
              <a:cs typeface="Formal436 BT" panose="03060802040302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/>
      <p:sp>
        <p:nvSpPr>
          <p:cNvPr id="1048667" name="Title 1"/>
          <p:cNvSpPr/>
          <p:nvPr>
            <p:ph type="title"/>
          </p:nvPr>
        </p:nvSpPr>
        <p:spPr>
          <a:xfrm>
            <a:off x="375920" y="3507740"/>
            <a:ext cx="8359775" cy="1286510"/>
          </a:xfrm>
        </p:spPr>
        <p:txBody>
          <a:bodyPr/>
          <a:p>
            <a:pPr algn="ctr"/>
            <a:r>
              <a:rPr lang="en-US" sz="8000" b="1">
                <a:latin typeface="Formal436 BT" panose="03060802040302020203" charset="0"/>
                <a:cs typeface="Formal436 BT" panose="03060802040302020203" charset="0"/>
              </a:rPr>
              <a:t>THANK YOU !</a:t>
            </a:r>
            <a:endParaRPr lang="en-US" sz="8000" b="1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6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7335"/>
            <a:ext cx="4968875" cy="3069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75;p13"/>
          <p:cNvSpPr txBox="1"/>
          <p:nvPr>
            <p:ph type="title"/>
          </p:nvPr>
        </p:nvSpPr>
        <p:spPr>
          <a:xfrm>
            <a:off x="3204210" y="339090"/>
            <a:ext cx="4772025" cy="2809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SMART SANITKA</a:t>
            </a:r>
            <a:endParaRPr lang="en-US" altLang="en-GB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06" name="Google Shape;76;p13"/>
          <p:cNvSpPr txBox="1"/>
          <p:nvPr/>
        </p:nvSpPr>
        <p:spPr>
          <a:xfrm>
            <a:off x="786150" y="1164834"/>
            <a:ext cx="31794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rgbClr val="263238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048607" name="Google Shape;79;p13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915035"/>
            <a:ext cx="3464560" cy="2386330"/>
          </a:xfrm>
          <a:prstGeom prst="rect">
            <a:avLst/>
          </a:prstGeom>
        </p:spPr>
      </p:pic>
      <p:sp>
        <p:nvSpPr>
          <p:cNvPr id="1048608" name="Text Box 2"/>
          <p:cNvSpPr txBox="1"/>
          <p:nvPr/>
        </p:nvSpPr>
        <p:spPr>
          <a:xfrm>
            <a:off x="3493135" y="3845560"/>
            <a:ext cx="5234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latin typeface="Carmina Lt BT" panose="0207050206030A0A0404" charset="0"/>
                <a:cs typeface="Carmina Lt BT" panose="0207050206030A0A0404" charset="0"/>
              </a:rPr>
              <a:t>SRI KRISHNA COLLEGE OF TECHNOLOGY</a:t>
            </a:r>
            <a:endParaRPr lang="en-US" sz="1800">
              <a:latin typeface="Carmina Lt BT" panose="0207050206030A0A0404" charset="0"/>
              <a:cs typeface="Carmina Lt BT" panose="0207050206030A0A0404" charset="0"/>
            </a:endParaRPr>
          </a:p>
          <a:p>
            <a:pPr algn="ctr"/>
            <a:r>
              <a:rPr lang="en-US" sz="1800">
                <a:latin typeface="Carmina Lt BT" panose="0207050206030A0A0404" charset="0"/>
                <a:cs typeface="Carmina Lt BT" panose="0207050206030A0A0404" charset="0"/>
              </a:rPr>
              <a:t>COIMBATORE</a:t>
            </a:r>
            <a:endParaRPr lang="en-US" sz="1800">
              <a:latin typeface="Carmina Lt BT" panose="0207050206030A0A0404" charset="0"/>
              <a:cs typeface="Carmina Lt BT" panose="0207050206030A0A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6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13" name="Google Shape;85;p14"/>
          <p:cNvSpPr txBox="1"/>
          <p:nvPr>
            <p:ph type="ctrTitle" idx="4294967295"/>
          </p:nvPr>
        </p:nvSpPr>
        <p:spPr>
          <a:xfrm>
            <a:off x="1620520" y="816610"/>
            <a:ext cx="5641975" cy="1832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WHY &amp;</a:t>
            </a:r>
            <a:r>
              <a:rPr lang="en-US"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WHAT?</a:t>
            </a:r>
            <a:endParaRPr lang="en-US" sz="6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  <p:cxnSp>
        <p:nvCxnSpPr>
          <p:cNvPr id="3145728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0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14" name="Google Shape;92;p14"/>
          <p:cNvSpPr txBox="1"/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 Box 2"/>
          <p:cNvSpPr txBox="1"/>
          <p:nvPr/>
        </p:nvSpPr>
        <p:spPr>
          <a:xfrm>
            <a:off x="1280160" y="3220085"/>
            <a:ext cx="3044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charset="0"/>
                <a:cs typeface="Comic Sans MS" panose="030F0702030302020204" charset="0"/>
              </a:rPr>
              <a:t>IPR 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STATUS</a:t>
            </a: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charset="0"/>
                <a:cs typeface="Comic Sans MS" panose="030F0702030302020204" charset="0"/>
              </a:rPr>
              <a:t>: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charset="0"/>
              <a:cs typeface="Comic Sans MS" panose="030F0702030302020204" charset="0"/>
            </a:endParaRPr>
          </a:p>
          <a:p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75740" y="4208780"/>
            <a:ext cx="197294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</a:rPr>
              <a:t>APPLICATION NO :</a:t>
            </a: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204210" y="4208780"/>
            <a:ext cx="13716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202141033870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75740" y="3804920"/>
            <a:ext cx="453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latin typeface="Arial Rounded MT Bold" panose="020F0704030504030204" charset="0"/>
                <a:cs typeface="Arial Rounded MT Bold" panose="020F0704030504030204" charset="0"/>
              </a:rPr>
              <a:t>Applied as “Smart Sanitka”</a:t>
            </a:r>
            <a:endParaRPr lang="en-US" sz="1800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97;p15"/>
          <p:cNvSpPr txBox="1"/>
          <p:nvPr>
            <p:ph type="ctrTitle"/>
          </p:nvPr>
        </p:nvSpPr>
        <p:spPr>
          <a:xfrm>
            <a:off x="1115695" y="267335"/>
            <a:ext cx="7219315" cy="115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threePt" dir="t"/>
            </a:scene3d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1"/>
                </a:solidFill>
                <a:effectLst/>
                <a:latin typeface="Formal436 BT" panose="03060802040302020203" charset="0"/>
                <a:cs typeface="Formal436 BT" panose="03060802040302020203" charset="0"/>
              </a:rPr>
              <a:t>PROBLEM STATEMENT</a:t>
            </a:r>
            <a:endParaRPr lang="en-US" altLang="en-GB">
              <a:solidFill>
                <a:schemeClr val="accent1"/>
              </a:solidFill>
              <a:effectLst/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20" name="Google Shape;99;p15"/>
          <p:cNvSpPr txBox="1"/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97154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491615"/>
            <a:ext cx="3175635" cy="2976245"/>
          </a:xfrm>
          <a:prstGeom prst="rect">
            <a:avLst/>
          </a:prstGeom>
        </p:spPr>
      </p:pic>
      <p:sp>
        <p:nvSpPr>
          <p:cNvPr id="1048621" name="Text Box 1"/>
          <p:cNvSpPr txBox="1"/>
          <p:nvPr/>
        </p:nvSpPr>
        <p:spPr>
          <a:xfrm>
            <a:off x="4239260" y="2030094"/>
            <a:ext cx="4095750" cy="186944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marL="0" indent="0" algn="l">
              <a:lnSpc>
                <a:spcPct val="100000"/>
              </a:lnSpc>
              <a:buFont typeface="Wingdings" panose="05000000000000000000" charset="0"/>
              <a:buNone/>
            </a:pPr>
            <a:r>
              <a:rPr lang="en-US" sz="240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The Ambulances often get stuck at the traffic signals where all other vehicles try to squeeze.</a:t>
            </a: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/>
      <p:sp>
        <p:nvSpPr>
          <p:cNvPr id="1048624" name="Title 1"/>
          <p:cNvSpPr/>
          <p:nvPr>
            <p:ph type="ctrTitle"/>
          </p:nvPr>
        </p:nvSpPr>
        <p:spPr>
          <a:xfrm>
            <a:off x="1187885" y="1707804"/>
            <a:ext cx="5832600" cy="1159800"/>
          </a:xfrm>
        </p:spPr>
        <p:txBody>
          <a:bodyPr/>
          <a:p>
            <a:r>
              <a:rPr lang="en-US" sz="6000">
                <a:latin typeface="Formal436 BT" panose="03060802040302020203" charset="0"/>
                <a:cs typeface="Formal436 BT" panose="03060802040302020203" charset="0"/>
              </a:rPr>
              <a:t>SOLUTION</a:t>
            </a:r>
            <a:r>
              <a:rPr lang="en-US" sz="6000">
                <a:solidFill>
                  <a:srgbClr val="FF0000"/>
                </a:solidFill>
                <a:latin typeface="Formal436 BT" panose="03060802040302020203" charset="0"/>
                <a:cs typeface="Formal436 BT" panose="03060802040302020203" charset="0"/>
              </a:rPr>
              <a:t>??</a:t>
            </a:r>
            <a:endParaRPr lang="en-US" sz="6000">
              <a:solidFill>
                <a:srgbClr val="FF0000"/>
              </a:solidFill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843280"/>
            <a:ext cx="2582545" cy="2425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/>
      <p:sp>
        <p:nvSpPr>
          <p:cNvPr id="1048625" name="Title 1"/>
          <p:cNvSpPr/>
          <p:nvPr>
            <p:ph type="ctrTitle"/>
          </p:nvPr>
        </p:nvSpPr>
        <p:spPr>
          <a:xfrm>
            <a:off x="899795" y="267335"/>
            <a:ext cx="7153275" cy="806450"/>
          </a:xfrm>
        </p:spPr>
        <p:txBody>
          <a:bodyPr/>
          <a:p>
            <a:pPr algn="ctr"/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PROPOSED SOLUTION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26" name="Subtitle 2"/>
          <p:cNvSpPr/>
          <p:nvPr>
            <p:ph type="subTitle" idx="1"/>
          </p:nvPr>
        </p:nvSpPr>
        <p:spPr>
          <a:xfrm>
            <a:off x="3708400" y="1635125"/>
            <a:ext cx="4667885" cy="3164205"/>
          </a:xfrm>
        </p:spPr>
        <p:txBody>
          <a:bodyPr/>
          <a:p>
            <a:pPr marL="495300" indent="-457200"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</a:rPr>
              <a:t>Informing the Traffic control room inorder to change the signal.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8100" indent="0">
              <a:buFont typeface="Wingdings" panose="05000000000000000000" charset="0"/>
            </a:pP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 algn="just"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charset="0"/>
                <a:cs typeface="Arial Rounded MT Bold" panose="020F0704030504030204" charset="0"/>
              </a:rPr>
              <a:t>Alerting to hospital.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209715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3147695"/>
            <a:ext cx="1641475" cy="1392555"/>
          </a:xfrm>
          <a:prstGeom prst="rect">
            <a:avLst/>
          </a:prstGeom>
        </p:spPr>
      </p:pic>
      <p:pic>
        <p:nvPicPr>
          <p:cNvPr id="209715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1275080"/>
            <a:ext cx="1683385" cy="1423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/>
      <p:sp>
        <p:nvSpPr>
          <p:cNvPr id="1048627" name="Title 1"/>
          <p:cNvSpPr/>
          <p:nvPr>
            <p:ph type="ctrTitle"/>
          </p:nvPr>
        </p:nvSpPr>
        <p:spPr>
          <a:xfrm>
            <a:off x="1154430" y="1563370"/>
            <a:ext cx="4270375" cy="2068195"/>
          </a:xfrm>
        </p:spPr>
        <p:txBody>
          <a:bodyPr/>
          <a:p>
            <a:pPr algn="ctr"/>
            <a:r>
              <a:rPr lang="en-US" sz="6000">
                <a:latin typeface="Formal436 BT" panose="03060802040302020203" charset="0"/>
                <a:cs typeface="Formal436 BT" panose="03060802040302020203" charset="0"/>
              </a:rPr>
              <a:t>HOW TO EXECUTE?</a:t>
            </a:r>
            <a:endParaRPr lang="en-US" sz="6000">
              <a:latin typeface="Formal436 BT" panose="03060802040302020203" charset="0"/>
              <a:cs typeface="Formal436 BT" panose="03060802040302020203" charset="0"/>
            </a:endParaRPr>
          </a:p>
        </p:txBody>
      </p:sp>
      <p:pic>
        <p:nvPicPr>
          <p:cNvPr id="209715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380" y="267970"/>
            <a:ext cx="2861945" cy="383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/>
      <p:sp>
        <p:nvSpPr>
          <p:cNvPr id="1048628" name="Title 1"/>
          <p:cNvSpPr/>
          <p:nvPr>
            <p:ph type="ctrTitle"/>
          </p:nvPr>
        </p:nvSpPr>
        <p:spPr>
          <a:xfrm>
            <a:off x="251460" y="267970"/>
            <a:ext cx="8096885" cy="1009015"/>
          </a:xfrm>
        </p:spPr>
        <p:txBody>
          <a:bodyPr/>
          <a:p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 COMPONENTS REQUIRED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29" name="Subtitle 2"/>
          <p:cNvSpPr/>
          <p:nvPr>
            <p:ph type="subTitle" idx="1"/>
          </p:nvPr>
        </p:nvSpPr>
        <p:spPr>
          <a:xfrm>
            <a:off x="755650" y="1275715"/>
            <a:ext cx="4521835" cy="3268345"/>
          </a:xfrm>
        </p:spPr>
        <p:txBody>
          <a:bodyPr/>
          <a:p>
            <a:pPr marL="38100" indent="0">
              <a:buFont typeface="Wingdings" panose="05000000000000000000" charset="0"/>
            </a:pPr>
            <a:endParaRPr 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   Neo-6m-GPS with Aurdino.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LoRa  sx1278 module.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LoRa receiver.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LCD display.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GSM sim 900 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95300" indent="-457200">
              <a:buFont typeface="Wingdings" panose="05000000000000000000" charset="0"/>
              <a:buChar char="Ø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</a:rPr>
              <a:t>Battery.</a:t>
            </a: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38100" indent="0">
              <a:buFont typeface="Wingdings" panose="05000000000000000000" charset="0"/>
            </a:pPr>
            <a:endParaRPr lang="en-US" sz="2000">
              <a:solidFill>
                <a:schemeClr val="tx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0" name="Text Box 3">
            <a:hlinkClick r:id="rId1" action="ppaction://hlinkfile"/>
          </p:cNvPr>
          <p:cNvSpPr txBox="1"/>
          <p:nvPr/>
        </p:nvSpPr>
        <p:spPr>
          <a:xfrm>
            <a:off x="4500245" y="2428240"/>
            <a:ext cx="37318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8100" indent="0">
              <a:buFont typeface="Wingdings" panose="05000000000000000000" charset="0"/>
            </a:pPr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SOFTWARE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  <a:sym typeface="+mn-ea"/>
              </a:rPr>
              <a:t>: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  <a:sym typeface="+mn-ea"/>
            </a:endParaRPr>
          </a:p>
          <a:p>
            <a:pPr marL="38100" indent="0">
              <a:buFont typeface="Wingdings" panose="05000000000000000000" charset="0"/>
            </a:pPr>
            <a:r>
              <a:rPr lang="en-US" sz="2000">
                <a:solidFill>
                  <a:schemeClr val="tx1"/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        Arduino IDE</a:t>
            </a:r>
            <a:endParaRPr lang="en-US" sz="2000"/>
          </a:p>
        </p:txBody>
      </p:sp>
      <p:sp>
        <p:nvSpPr>
          <p:cNvPr id="1048631" name="Text Box 4"/>
          <p:cNvSpPr txBox="1"/>
          <p:nvPr/>
        </p:nvSpPr>
        <p:spPr>
          <a:xfrm>
            <a:off x="899795" y="4371975"/>
            <a:ext cx="5042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sldjump"/>
              </a:rPr>
              <a:t>https://github.com/sujithselvaraj/Smart-Santika/tree/main</a:t>
            </a:r>
            <a:endParaRPr lang="en-US"/>
          </a:p>
        </p:txBody>
      </p:sp>
      <p:sp>
        <p:nvSpPr>
          <p:cNvPr id="1048632" name="Text Box 5"/>
          <p:cNvSpPr txBox="1"/>
          <p:nvPr/>
        </p:nvSpPr>
        <p:spPr>
          <a:xfrm>
            <a:off x="1006475" y="4058920"/>
            <a:ext cx="32772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ormal436 BT" panose="03060802040302020203" charset="0"/>
                <a:cs typeface="Formal436 BT" panose="03060802040302020203" charset="0"/>
              </a:rPr>
              <a:t>ARDUINO CODE:</a:t>
            </a:r>
            <a:endParaRPr 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Formal436 BT" panose="03060802040302020203" charset="0"/>
              <a:cs typeface="Formal436 BT" panose="03060802040302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/>
      <p:sp>
        <p:nvSpPr>
          <p:cNvPr id="1048633" name="Title 1"/>
          <p:cNvSpPr/>
          <p:nvPr>
            <p:ph type="ctrTitle"/>
          </p:nvPr>
        </p:nvSpPr>
        <p:spPr>
          <a:xfrm>
            <a:off x="1691005" y="-20320"/>
            <a:ext cx="5832475" cy="916940"/>
          </a:xfrm>
        </p:spPr>
        <p:txBody>
          <a:bodyPr/>
          <a:p>
            <a:pPr algn="ctr"/>
            <a:r>
              <a:rPr lang="en-US">
                <a:latin typeface="Formal436 BT" panose="03060802040302020203" charset="0"/>
                <a:cs typeface="Formal436 BT" panose="03060802040302020203" charset="0"/>
              </a:rPr>
              <a:t>WORKING</a:t>
            </a:r>
            <a:endParaRPr lang="en-US">
              <a:latin typeface="Formal436 BT" panose="03060802040302020203" charset="0"/>
              <a:cs typeface="Formal436 BT" panose="03060802040302020203" charset="0"/>
            </a:endParaRPr>
          </a:p>
        </p:txBody>
      </p:sp>
      <p:sp>
        <p:nvSpPr>
          <p:cNvPr id="1048634" name="Rectangles 22"/>
          <p:cNvSpPr/>
          <p:nvPr/>
        </p:nvSpPr>
        <p:spPr>
          <a:xfrm>
            <a:off x="3491865" y="2355215"/>
            <a:ext cx="2087880" cy="129603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5" name="Rectangles 25"/>
          <p:cNvSpPr/>
          <p:nvPr/>
        </p:nvSpPr>
        <p:spPr>
          <a:xfrm>
            <a:off x="6012180" y="727075"/>
            <a:ext cx="2730500" cy="17938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6" name="Rectangles 26"/>
          <p:cNvSpPr/>
          <p:nvPr/>
        </p:nvSpPr>
        <p:spPr>
          <a:xfrm>
            <a:off x="692785" y="3353435"/>
            <a:ext cx="2366645" cy="15957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7" name="Rounded Rectangle 28"/>
          <p:cNvSpPr/>
          <p:nvPr/>
        </p:nvSpPr>
        <p:spPr>
          <a:xfrm>
            <a:off x="3851910" y="2931795"/>
            <a:ext cx="1368425" cy="421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LoRa SX1278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8" name="Rounded Rectangle 29"/>
          <p:cNvSpPr/>
          <p:nvPr/>
        </p:nvSpPr>
        <p:spPr>
          <a:xfrm>
            <a:off x="6228080" y="1300480"/>
            <a:ext cx="1368425" cy="408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Neo-6m-GPS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39" name="Rounded Rectangle 34"/>
          <p:cNvSpPr/>
          <p:nvPr/>
        </p:nvSpPr>
        <p:spPr>
          <a:xfrm>
            <a:off x="6225540" y="1969770"/>
            <a:ext cx="1368425" cy="3854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GSM SIM 900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0" name="Rounded Rectangle 35"/>
          <p:cNvSpPr/>
          <p:nvPr/>
        </p:nvSpPr>
        <p:spPr>
          <a:xfrm>
            <a:off x="1075055" y="3848100"/>
            <a:ext cx="1604010" cy="4178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LoRa receiver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1" name="Rounded Rectangle 36"/>
          <p:cNvSpPr/>
          <p:nvPr/>
        </p:nvSpPr>
        <p:spPr>
          <a:xfrm>
            <a:off x="1192530" y="4443730"/>
            <a:ext cx="1368425" cy="373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LCD display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2" name="Rounded Rectangle 38"/>
          <p:cNvSpPr/>
          <p:nvPr/>
        </p:nvSpPr>
        <p:spPr>
          <a:xfrm>
            <a:off x="7884160" y="1969770"/>
            <a:ext cx="712470" cy="370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LCD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3" name="Text Box 39"/>
          <p:cNvSpPr txBox="1"/>
          <p:nvPr/>
        </p:nvSpPr>
        <p:spPr>
          <a:xfrm>
            <a:off x="6083935" y="896620"/>
            <a:ext cx="1685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Ambulance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4" name="Text Box 40"/>
          <p:cNvSpPr txBox="1"/>
          <p:nvPr/>
        </p:nvSpPr>
        <p:spPr>
          <a:xfrm>
            <a:off x="3563620" y="2427605"/>
            <a:ext cx="1743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Control room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5" name="Text Box 41"/>
          <p:cNvSpPr txBox="1"/>
          <p:nvPr/>
        </p:nvSpPr>
        <p:spPr>
          <a:xfrm>
            <a:off x="755650" y="3435350"/>
            <a:ext cx="1616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Arial Rounded MT Bold" panose="020F0704030504030204" charset="0"/>
                <a:cs typeface="Arial Rounded MT Bold" panose="020F0704030504030204" charset="0"/>
              </a:rPr>
              <a:t>Hospital</a:t>
            </a:r>
            <a:endParaRPr lang="en-US" b="1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3145731" name="Elbow Connector 42"/>
          <p:cNvCxnSpPr>
            <a:stCxn id="1048639" idx="1"/>
            <a:endCxn id="1048634" idx="0"/>
          </p:cNvCxnSpPr>
          <p:nvPr/>
        </p:nvCxnSpPr>
        <p:spPr>
          <a:xfrm rot="10800000" flipV="1">
            <a:off x="4535805" y="2162810"/>
            <a:ext cx="1689735" cy="192405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2" name="Elbow Connector 43"/>
          <p:cNvCxnSpPr>
            <a:stCxn id="1048634" idx="3"/>
            <a:endCxn id="1048642" idx="2"/>
          </p:cNvCxnSpPr>
          <p:nvPr/>
        </p:nvCxnSpPr>
        <p:spPr>
          <a:xfrm flipV="1">
            <a:off x="5579745" y="2340610"/>
            <a:ext cx="2660650" cy="662940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Elbow Connector 44"/>
          <p:cNvCxnSpPr>
            <a:stCxn id="1048637" idx="1"/>
            <a:endCxn id="1048640" idx="0"/>
          </p:cNvCxnSpPr>
          <p:nvPr/>
        </p:nvCxnSpPr>
        <p:spPr>
          <a:xfrm rot="10800000" flipV="1">
            <a:off x="1877060" y="3141980"/>
            <a:ext cx="1974850" cy="705485"/>
          </a:xfrm>
          <a:prstGeom prst="bentConnector2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Arrow Connector 45"/>
          <p:cNvCxnSpPr>
            <a:stCxn id="1048640" idx="2"/>
            <a:endCxn id="1048641" idx="0"/>
          </p:cNvCxnSpPr>
          <p:nvPr/>
        </p:nvCxnSpPr>
        <p:spPr>
          <a:xfrm>
            <a:off x="1877060" y="4265930"/>
            <a:ext cx="0" cy="17780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Arrow Connector 47"/>
          <p:cNvCxnSpPr>
            <a:stCxn id="1048638" idx="2"/>
            <a:endCxn id="1048639" idx="0"/>
          </p:cNvCxnSpPr>
          <p:nvPr/>
        </p:nvCxnSpPr>
        <p:spPr>
          <a:xfrm flipH="1">
            <a:off x="6910070" y="1709420"/>
            <a:ext cx="2540" cy="26035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6" name="Text Box 1073743946"/>
          <p:cNvSpPr txBox="1"/>
          <p:nvPr/>
        </p:nvSpPr>
        <p:spPr>
          <a:xfrm>
            <a:off x="1188085" y="2368550"/>
            <a:ext cx="2157730" cy="635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vert="horz" wrap="square" anchor="t" anchorCtr="0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Alerting hospital about Emergency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3145736" name="Straight Connector 49"/>
          <p:cNvCxnSpPr>
            <a:stCxn id="1048639" idx="3"/>
            <a:endCxn id="1048642" idx="1"/>
          </p:cNvCxnSpPr>
          <p:nvPr/>
        </p:nvCxnSpPr>
        <p:spPr>
          <a:xfrm flipV="1">
            <a:off x="7593965" y="2155190"/>
            <a:ext cx="290195" cy="7620"/>
          </a:xfrm>
          <a:prstGeom prst="line">
            <a:avLst/>
          </a:prstGeom>
          <a:ln w="28575" cmpd="thickThin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7" name="Text Box 1073743945"/>
          <p:cNvSpPr txBox="1"/>
          <p:nvPr/>
        </p:nvSpPr>
        <p:spPr>
          <a:xfrm>
            <a:off x="5595620" y="3111500"/>
            <a:ext cx="3001010" cy="73596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vert="horz" wrap="square" anchor="t" anchorCtr="0"/>
          <a:p>
            <a:pPr algn="ctr"/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Sharing the Allocated Hospital name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1048648" name="Text Box 50"/>
          <p:cNvSpPr txBox="1"/>
          <p:nvPr/>
        </p:nvSpPr>
        <p:spPr>
          <a:xfrm>
            <a:off x="4356100" y="1491615"/>
            <a:ext cx="1583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 Rounded MT Bold" panose="020F0704030504030204" charset="0"/>
                <a:cs typeface="Arial Rounded MT Bold" panose="020F0704030504030204" charset="0"/>
              </a:rPr>
              <a:t>Sharing live location</a:t>
            </a:r>
            <a:endParaRPr 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8" grpId="0"/>
      <p:bldP spid="1048647" grpId="0" animBg="1"/>
      <p:bldP spid="1048646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1324</Words>
  <Application>WPS Presentation</Application>
  <PresentationFormat/>
  <Paragraphs>132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Arial</vt:lpstr>
      <vt:lpstr>Roboto Slab</vt:lpstr>
      <vt:lpstr>Source Sans Pro</vt:lpstr>
      <vt:lpstr>Formal436 BT</vt:lpstr>
      <vt:lpstr>Arial Rounded MT Bold</vt:lpstr>
      <vt:lpstr>Carmina Lt BT</vt:lpstr>
      <vt:lpstr>Comic Sans MS</vt:lpstr>
      <vt:lpstr>Wingdings</vt:lpstr>
      <vt:lpstr>Microsoft YaHei</vt:lpstr>
      <vt:lpstr>Arial Unicode MS</vt:lpstr>
      <vt:lpstr>Cordelia template</vt:lpstr>
      <vt:lpstr>TOPIC:SMART SANITKA </vt:lpstr>
      <vt:lpstr>SMART SANITKA</vt:lpstr>
      <vt:lpstr>WHY &amp;WHAT?</vt:lpstr>
      <vt:lpstr>PROBLEM STATEMENT</vt:lpstr>
      <vt:lpstr>SOLUTION??</vt:lpstr>
      <vt:lpstr>PROPOSED SOLUTION</vt:lpstr>
      <vt:lpstr>HOW TO EXECUTE?</vt:lpstr>
      <vt:lpstr> COMPONENTS REQUIRED</vt:lpstr>
      <vt:lpstr>WORKING</vt:lpstr>
      <vt:lpstr>PowerPoint 演示文稿</vt:lpstr>
      <vt:lpstr>REVENUE STREAM</vt:lpstr>
      <vt:lpstr>PowerPoint 演示文稿</vt:lpstr>
      <vt:lpstr>QUESTIONS???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TOPIC:SMART SANITKA </dc:title>
  <dc:creator>CPH2127</dc:creator>
  <cp:lastModifiedBy>A1</cp:lastModifiedBy>
  <cp:revision>3</cp:revision>
  <dcterms:created xsi:type="dcterms:W3CDTF">2021-07-29T03:50:00Z</dcterms:created>
  <dcterms:modified xsi:type="dcterms:W3CDTF">2021-07-29T16:53:00Z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